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906000" cy="6858000" type="A4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70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6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1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12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78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8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0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5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44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95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75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45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8A6A-81FC-48D7-B262-D04165A9686C}" type="datetimeFigureOut">
              <a:rPr kumimoji="1" lang="ja-JP" altLang="en-US" smtClean="0"/>
              <a:t>2022/7/6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38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</a:t>
            </a:r>
            <a:r>
              <a:rPr lang="ja-JP" altLang="en-US" sz="2000" b="1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テーマ</a:t>
            </a:r>
            <a:r>
              <a:rPr lang="en-US" altLang="ja-JP" sz="2000" b="1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C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54BFE2-338D-42AB-903A-AA979C18F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84" y="969544"/>
            <a:ext cx="4847208" cy="239898"/>
          </a:xfrm>
        </p:spPr>
        <p:txBody>
          <a:bodyPr>
            <a:normAutofit/>
          </a:bodyPr>
          <a:lstStyle/>
          <a:p>
            <a:pPr algn="l"/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【WORK1】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現状の識学浸透度の自己採点とその理由</a:t>
            </a:r>
            <a:endParaRPr lang="en-US" altLang="ja-JP" sz="975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DE7C5C10-749E-457D-AD0D-1C754AB57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621350"/>
              </p:ext>
            </p:extLst>
          </p:nvPr>
        </p:nvGraphicFramePr>
        <p:xfrm>
          <a:off x="254696" y="1250364"/>
          <a:ext cx="4572541" cy="530265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72217">
                  <a:extLst>
                    <a:ext uri="{9D8B030D-6E8A-4147-A177-3AD203B41FA5}">
                      <a16:colId xmlns:a16="http://schemas.microsoft.com/office/drawing/2014/main" val="3346284054"/>
                    </a:ext>
                  </a:extLst>
                </a:gridCol>
                <a:gridCol w="3700324">
                  <a:extLst>
                    <a:ext uri="{9D8B030D-6E8A-4147-A177-3AD203B41FA5}">
                      <a16:colId xmlns:a16="http://schemas.microsoft.com/office/drawing/2014/main" val="2480894488"/>
                    </a:ext>
                  </a:extLst>
                </a:gridCol>
              </a:tblGrid>
              <a:tr h="12674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浸透度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kumimoji="1" lang="en-US" altLang="ja-JP" sz="1600" b="0" dirty="0"/>
                        <a:t>【</a:t>
                      </a:r>
                      <a:r>
                        <a:rPr kumimoji="1" lang="ja-JP" altLang="en-US" sz="1600" b="0" dirty="0"/>
                        <a:t>　　　　　　</a:t>
                      </a:r>
                      <a:r>
                        <a:rPr kumimoji="1" lang="en-US" altLang="ja-JP" sz="1600" b="0" dirty="0"/>
                        <a:t>】</a:t>
                      </a:r>
                      <a:r>
                        <a:rPr kumimoji="1" lang="ja-JP" altLang="en-US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点</a:t>
                      </a:r>
                      <a:r>
                        <a:rPr kumimoji="1" lang="ja-JP" altLang="en-US" sz="1600" b="0" dirty="0"/>
                        <a:t>　</a:t>
                      </a:r>
                      <a:r>
                        <a:rPr kumimoji="1" lang="ja-JP" altLang="en-US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（</a:t>
                      </a:r>
                      <a:r>
                        <a:rPr kumimoji="1" lang="en-US" altLang="ja-JP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※10</a:t>
                      </a:r>
                      <a:r>
                        <a:rPr kumimoji="1" lang="ja-JP" altLang="en-US" sz="16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点満点）</a:t>
                      </a:r>
                      <a:endParaRPr kumimoji="1" lang="en-US" altLang="ja-JP" sz="1600" b="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2890482"/>
                  </a:ext>
                </a:extLst>
              </a:tr>
              <a:tr h="40352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理由</a:t>
                      </a: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en-US" altLang="ja-JP" sz="1000" dirty="0"/>
                    </a:p>
                    <a:p>
                      <a:endParaRPr kumimoji="1" lang="ja-JP" altLang="en-US" sz="1000" dirty="0"/>
                    </a:p>
                  </a:txBody>
                  <a:tcPr marL="74295" marR="74295" marT="37148" marB="3714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8042529"/>
                  </a:ext>
                </a:extLst>
              </a:tr>
            </a:tbl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660925-CD46-4FE1-9C00-817C1B7EFB3F}"/>
              </a:ext>
            </a:extLst>
          </p:cNvPr>
          <p:cNvSpPr txBox="1"/>
          <p:nvPr/>
        </p:nvSpPr>
        <p:spPr>
          <a:xfrm>
            <a:off x="5231021" y="1166932"/>
            <a:ext cx="4384570" cy="53860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A7E499D4-02EE-4444-8220-AF40D3F86B30}"/>
              </a:ext>
            </a:extLst>
          </p:cNvPr>
          <p:cNvSpPr txBox="1">
            <a:spLocks/>
          </p:cNvSpPr>
          <p:nvPr/>
        </p:nvSpPr>
        <p:spPr>
          <a:xfrm>
            <a:off x="5082422" y="926795"/>
            <a:ext cx="1691715" cy="480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メモ欄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59633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C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E97ABA82-E2E7-F76A-1E6B-3A2DAE0B0281}"/>
              </a:ext>
            </a:extLst>
          </p:cNvPr>
          <p:cNvSpPr txBox="1">
            <a:spLocks/>
          </p:cNvSpPr>
          <p:nvPr/>
        </p:nvSpPr>
        <p:spPr>
          <a:xfrm>
            <a:off x="165721" y="764311"/>
            <a:ext cx="2253629" cy="21405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【WORK2】 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浸透チェックシート</a:t>
            </a:r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A</a:t>
            </a: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11746BC3-20A6-0C7F-26B0-9A5187F2F165}"/>
              </a:ext>
            </a:extLst>
          </p:cNvPr>
          <p:cNvSpPr txBox="1">
            <a:spLocks/>
          </p:cNvSpPr>
          <p:nvPr/>
        </p:nvSpPr>
        <p:spPr>
          <a:xfrm>
            <a:off x="2672777" y="782949"/>
            <a:ext cx="2764185" cy="30366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b="1" dirty="0">
                <a:solidFill>
                  <a:srgbClr val="4D4D4D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C.</a:t>
            </a:r>
            <a:r>
              <a:rPr lang="ja-JP" altLang="en-US" sz="1000" b="1" dirty="0">
                <a:solidFill>
                  <a:srgbClr val="4D4D4D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成長のサイクルが習慣化出来ている</a:t>
            </a:r>
            <a:endParaRPr lang="en-US" altLang="ja-JP" sz="10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89ED3963-0E3D-9133-D43F-7F7082F1E0C5}"/>
              </a:ext>
            </a:extLst>
          </p:cNvPr>
          <p:cNvSpPr txBox="1">
            <a:spLocks/>
          </p:cNvSpPr>
          <p:nvPr/>
        </p:nvSpPr>
        <p:spPr>
          <a:xfrm>
            <a:off x="5099840" y="780648"/>
            <a:ext cx="4111743" cy="27314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※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チェック：達成できているフェーズにチェックを入れて下さい。</a:t>
            </a:r>
            <a:endParaRPr lang="en-US" altLang="ja-JP" sz="10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2C36918C-F3D1-23D2-E1FD-0A7F1623B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725143"/>
              </p:ext>
            </p:extLst>
          </p:nvPr>
        </p:nvGraphicFramePr>
        <p:xfrm>
          <a:off x="165720" y="1258213"/>
          <a:ext cx="9397380" cy="511108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72540">
                  <a:extLst>
                    <a:ext uri="{9D8B030D-6E8A-4147-A177-3AD203B41FA5}">
                      <a16:colId xmlns:a16="http://schemas.microsoft.com/office/drawing/2014/main" val="1286986804"/>
                    </a:ext>
                  </a:extLst>
                </a:gridCol>
                <a:gridCol w="1185235">
                  <a:extLst>
                    <a:ext uri="{9D8B030D-6E8A-4147-A177-3AD203B41FA5}">
                      <a16:colId xmlns:a16="http://schemas.microsoft.com/office/drawing/2014/main" val="695260823"/>
                    </a:ext>
                  </a:extLst>
                </a:gridCol>
                <a:gridCol w="576665">
                  <a:extLst>
                    <a:ext uri="{9D8B030D-6E8A-4147-A177-3AD203B41FA5}">
                      <a16:colId xmlns:a16="http://schemas.microsoft.com/office/drawing/2014/main" val="3266498304"/>
                    </a:ext>
                  </a:extLst>
                </a:gridCol>
                <a:gridCol w="4213402">
                  <a:extLst>
                    <a:ext uri="{9D8B030D-6E8A-4147-A177-3AD203B41FA5}">
                      <a16:colId xmlns:a16="http://schemas.microsoft.com/office/drawing/2014/main" val="3279434542"/>
                    </a:ext>
                  </a:extLst>
                </a:gridCol>
                <a:gridCol w="2849538">
                  <a:extLst>
                    <a:ext uri="{9D8B030D-6E8A-4147-A177-3AD203B41FA5}">
                      <a16:colId xmlns:a16="http://schemas.microsoft.com/office/drawing/2014/main" val="3706793470"/>
                    </a:ext>
                  </a:extLst>
                </a:gridCol>
              </a:tblGrid>
              <a:tr h="41630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フェーズ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タイトル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チェック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状態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現状の自己分析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599447"/>
                  </a:ext>
                </a:extLst>
              </a:tr>
              <a:tr h="5733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報告機能なし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フェーズ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を満たしていない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3914280"/>
                  </a:ext>
                </a:extLst>
              </a:tr>
              <a:tr h="6244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報告機能あり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週報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FMT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が講師から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OK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を得ている。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6287207"/>
                  </a:ext>
                </a:extLst>
              </a:tr>
              <a:tr h="5828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結果の完了</a:t>
                      </a:r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Lv.1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ライン：社長ｰ直部下</a:t>
                      </a:r>
                      <a:b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会議同席にて、会議同席フィードバックシートの全ての項目で講師の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OK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が出ている。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1634598"/>
                  </a:ext>
                </a:extLst>
              </a:tr>
              <a:tr h="5828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結果の完了</a:t>
                      </a:r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Lv.2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ライン：社長の直部下 ｰ その部下</a:t>
                      </a:r>
                      <a:b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会議同席にて、会議同席フィードバックシートの全ての項目で講師の</a:t>
                      </a:r>
                      <a:r>
                        <a:rPr lang="en-US" altLang="ja-JP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OK</a:t>
                      </a: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が出ている。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9371311"/>
                  </a:ext>
                </a:extLst>
              </a:tr>
              <a:tr h="5828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結果の完了</a:t>
                      </a:r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Lv.3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ライン：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部署全階層（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※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対象とする階層は要相談）</a:t>
                      </a:r>
                      <a:b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会議同席にて、会議同席フィードバックシートの全ての項目で講師の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OK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が出ている。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4830058"/>
                  </a:ext>
                </a:extLst>
              </a:tr>
              <a:tr h="5828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結果の完了</a:t>
                      </a:r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Lv.4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ライン：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部署以上の全階層</a:t>
                      </a:r>
                      <a:b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会議同席にて、会議同席フィードバックシートの全ての項目で講師の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OK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が出ている。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0321153"/>
                  </a:ext>
                </a:extLst>
              </a:tr>
              <a:tr h="5828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結果の完了</a:t>
                      </a:r>
                      <a:r>
                        <a:rPr lang="en-US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Lv.MAX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ライン：全部署全階層（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※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対象とする部署は要相談）</a:t>
                      </a:r>
                      <a:b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会議同席にて、会議同席フィードバックシートの全ての項目で講師の</a:t>
                      </a:r>
                      <a:r>
                        <a:rPr lang="en-US" altLang="ja-JP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OK</a:t>
                      </a:r>
                      <a:r>
                        <a:rPr lang="ja-JP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が出ている。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9827760"/>
                  </a:ext>
                </a:extLst>
              </a:tr>
              <a:tr h="58282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結果の完了インフラ化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フェーズ</a:t>
                      </a:r>
                      <a:r>
                        <a:rPr lang="en-US" altLang="ja-JP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になってから半年後もフェーズ</a:t>
                      </a:r>
                      <a:r>
                        <a:rPr lang="en-US" altLang="ja-JP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の状態をキープできている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036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67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C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6A0940-F336-4221-AC33-99DB2C4D6F45}"/>
              </a:ext>
            </a:extLst>
          </p:cNvPr>
          <p:cNvSpPr txBox="1"/>
          <p:nvPr/>
        </p:nvSpPr>
        <p:spPr>
          <a:xfrm>
            <a:off x="262035" y="5248406"/>
            <a:ext cx="9371796" cy="141577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AF5A6F5F-C4F8-4984-9A15-B94A0EC039E7}"/>
              </a:ext>
            </a:extLst>
          </p:cNvPr>
          <p:cNvSpPr txBox="1">
            <a:spLocks/>
          </p:cNvSpPr>
          <p:nvPr/>
        </p:nvSpPr>
        <p:spPr>
          <a:xfrm>
            <a:off x="173340" y="4990752"/>
            <a:ext cx="1034293" cy="239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メモ欄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993F90A-6D2E-4E56-BF31-5BB6E793536C}"/>
              </a:ext>
            </a:extLst>
          </p:cNvPr>
          <p:cNvSpPr txBox="1">
            <a:spLocks/>
          </p:cNvSpPr>
          <p:nvPr/>
        </p:nvSpPr>
        <p:spPr>
          <a:xfrm>
            <a:off x="226523" y="817823"/>
            <a:ext cx="6582650" cy="153461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【WORK】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週報：貴社の報告フォーマットを簡単に書き出してみて下さい。（どの部署でも</a:t>
            </a:r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OK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です）</a:t>
            </a:r>
            <a:endParaRPr lang="en-US" altLang="ja-JP" sz="10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8146AC-E10C-40F8-84BC-BE95E5AD352E}"/>
              </a:ext>
            </a:extLst>
          </p:cNvPr>
          <p:cNvSpPr txBox="1"/>
          <p:nvPr/>
        </p:nvSpPr>
        <p:spPr>
          <a:xfrm>
            <a:off x="262035" y="1057085"/>
            <a:ext cx="9371796" cy="379796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538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C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A1A3376D-F070-4857-8FC8-702CD2D37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281288"/>
              </p:ext>
            </p:extLst>
          </p:nvPr>
        </p:nvGraphicFramePr>
        <p:xfrm>
          <a:off x="716685" y="1203973"/>
          <a:ext cx="8204631" cy="21226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70109">
                  <a:extLst>
                    <a:ext uri="{9D8B030D-6E8A-4147-A177-3AD203B41FA5}">
                      <a16:colId xmlns:a16="http://schemas.microsoft.com/office/drawing/2014/main" val="2385557099"/>
                    </a:ext>
                  </a:extLst>
                </a:gridCol>
                <a:gridCol w="813752">
                  <a:extLst>
                    <a:ext uri="{9D8B030D-6E8A-4147-A177-3AD203B41FA5}">
                      <a16:colId xmlns:a16="http://schemas.microsoft.com/office/drawing/2014/main" val="289188671"/>
                    </a:ext>
                  </a:extLst>
                </a:gridCol>
                <a:gridCol w="3020770">
                  <a:extLst>
                    <a:ext uri="{9D8B030D-6E8A-4147-A177-3AD203B41FA5}">
                      <a16:colId xmlns:a16="http://schemas.microsoft.com/office/drawing/2014/main" val="946954516"/>
                    </a:ext>
                  </a:extLst>
                </a:gridCol>
              </a:tblGrid>
              <a:tr h="5069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【</a:t>
                      </a:r>
                      <a:r>
                        <a:rPr lang="ja-JP" altLang="en-US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不足の理由</a:t>
                      </a:r>
                      <a:r>
                        <a:rPr lang="en-US" altLang="ja-JP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】</a:t>
                      </a:r>
                      <a:endParaRPr lang="en-US" altLang="ja-JP" sz="1200" b="1" i="0" u="none" strike="noStrike" dirty="0">
                        <a:solidFill>
                          <a:schemeClr val="bg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〇 </a:t>
                      </a:r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or ✕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✕の場合の理由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B1C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43737"/>
                  </a:ext>
                </a:extLst>
              </a:tr>
              <a:tr h="713301">
                <a:tc>
                  <a:txBody>
                    <a:bodyPr/>
                    <a:lstStyle/>
                    <a:p>
                      <a:pPr algn="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そもそも目標設定が高かった。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/>
                </a:tc>
                <a:extLst>
                  <a:ext uri="{0D108BD9-81ED-4DB2-BD59-A6C34878D82A}">
                    <a16:rowId xmlns:a16="http://schemas.microsoft.com/office/drawing/2014/main" val="3677106117"/>
                  </a:ext>
                </a:extLst>
              </a:tr>
              <a:tr h="902433">
                <a:tc>
                  <a:txBody>
                    <a:bodyPr/>
                    <a:lstStyle/>
                    <a:p>
                      <a:pPr algn="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成約率を見誤ってしまい、訪問（営業）件数が少なかった。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723" marR="4723" marT="4723" marB="0"/>
                </a:tc>
                <a:extLst>
                  <a:ext uri="{0D108BD9-81ED-4DB2-BD59-A6C34878D82A}">
                    <a16:rowId xmlns:a16="http://schemas.microsoft.com/office/drawing/2014/main" val="98949785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DEAD5917-B611-422C-BE70-B5C8021A0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878533"/>
              </p:ext>
            </p:extLst>
          </p:nvPr>
        </p:nvGraphicFramePr>
        <p:xfrm>
          <a:off x="716686" y="3568827"/>
          <a:ext cx="8204631" cy="303048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396113">
                  <a:extLst>
                    <a:ext uri="{9D8B030D-6E8A-4147-A177-3AD203B41FA5}">
                      <a16:colId xmlns:a16="http://schemas.microsoft.com/office/drawing/2014/main" val="2908529658"/>
                    </a:ext>
                  </a:extLst>
                </a:gridCol>
                <a:gridCol w="816746">
                  <a:extLst>
                    <a:ext uri="{9D8B030D-6E8A-4147-A177-3AD203B41FA5}">
                      <a16:colId xmlns:a16="http://schemas.microsoft.com/office/drawing/2014/main" val="4289942318"/>
                    </a:ext>
                  </a:extLst>
                </a:gridCol>
                <a:gridCol w="2991772">
                  <a:extLst>
                    <a:ext uri="{9D8B030D-6E8A-4147-A177-3AD203B41FA5}">
                      <a16:colId xmlns:a16="http://schemas.microsoft.com/office/drawing/2014/main" val="1694793887"/>
                    </a:ext>
                  </a:extLst>
                </a:gridCol>
              </a:tblGrid>
              <a:tr h="4793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【</a:t>
                      </a:r>
                      <a:r>
                        <a:rPr lang="ja-JP" altLang="en-US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来週の目標＆行動変化</a:t>
                      </a:r>
                      <a:r>
                        <a:rPr lang="en-US" altLang="ja-JP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】</a:t>
                      </a:r>
                      <a:endParaRPr lang="en-US" altLang="ja-JP" sz="1200" b="0" i="0" u="none" strike="noStrike" dirty="0">
                        <a:solidFill>
                          <a:schemeClr val="bg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〇 </a:t>
                      </a:r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or ✕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B1C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solidFill>
                            <a:schemeClr val="bg1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✕の場合の理由</a:t>
                      </a:r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B1C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438335"/>
                  </a:ext>
                </a:extLst>
              </a:tr>
              <a:tr h="6377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来週の目標も当初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100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万円だったが、今週到達した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70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万円まで下げて、まずはこれを確実に達成するよう頑張る。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/>
                </a:tc>
                <a:extLst>
                  <a:ext uri="{0D108BD9-81ED-4DB2-BD59-A6C34878D82A}">
                    <a16:rowId xmlns:a16="http://schemas.microsoft.com/office/drawing/2014/main" val="370308091"/>
                  </a:ext>
                </a:extLst>
              </a:tr>
              <a:tr h="12755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直近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2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カ月の自身成約率が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30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％の為、今月の残りの営業日数と売上目標を考えると、今週は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WEB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形式を増やし移動時間を減らすことで、訪問件数を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5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件増やし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20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件の訪問、そこから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7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件成約し、合計</a:t>
                      </a:r>
                      <a:r>
                        <a:rPr lang="en-US" altLang="ja-JP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130</a:t>
                      </a:r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万円の売上を約束します。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  <a:p>
                      <a:pPr algn="l" fontAlgn="t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/>
                </a:tc>
                <a:extLst>
                  <a:ext uri="{0D108BD9-81ED-4DB2-BD59-A6C34878D82A}">
                    <a16:rowId xmlns:a16="http://schemas.microsoft.com/office/drawing/2014/main" val="1276074139"/>
                  </a:ext>
                </a:extLst>
              </a:tr>
              <a:tr h="6377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成約率向上の為に、成約率が高い同期メンバーに商談ロープレをしてもらう。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200" u="none" strike="noStrike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4804" marR="4804" marT="4804" marB="0"/>
                </a:tc>
                <a:extLst>
                  <a:ext uri="{0D108BD9-81ED-4DB2-BD59-A6C34878D82A}">
                    <a16:rowId xmlns:a16="http://schemas.microsoft.com/office/drawing/2014/main" val="1315582397"/>
                  </a:ext>
                </a:extLst>
              </a:tr>
            </a:tbl>
          </a:graphicData>
        </a:graphic>
      </p:graphicFrame>
      <p:sp>
        <p:nvSpPr>
          <p:cNvPr id="22" name="字幕 2">
            <a:extLst>
              <a:ext uri="{FF2B5EF4-FFF2-40B4-BE49-F238E27FC236}">
                <a16:creationId xmlns:a16="http://schemas.microsoft.com/office/drawing/2014/main" id="{45A32428-0657-4FF2-8861-F4D4D9DF6A75}"/>
              </a:ext>
            </a:extLst>
          </p:cNvPr>
          <p:cNvSpPr txBox="1">
            <a:spLocks/>
          </p:cNvSpPr>
          <p:nvPr/>
        </p:nvSpPr>
        <p:spPr>
          <a:xfrm>
            <a:off x="117171" y="718655"/>
            <a:ext cx="1620032" cy="172294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【WORK】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週次会議</a:t>
            </a:r>
            <a:endParaRPr lang="en-US" altLang="ja-JP" sz="10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696F0964-A271-4462-B0F2-7809B9F445F3}"/>
              </a:ext>
            </a:extLst>
          </p:cNvPr>
          <p:cNvSpPr txBox="1">
            <a:spLocks/>
          </p:cNvSpPr>
          <p:nvPr/>
        </p:nvSpPr>
        <p:spPr>
          <a:xfrm>
            <a:off x="1737203" y="762081"/>
            <a:ext cx="6491653" cy="499656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部下から以下の内容の週報が上がってきました。この内容に対して承認できる項目は“〇”を、承認できない（不十分）項目は“</a:t>
            </a:r>
            <a:r>
              <a:rPr lang="en-US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×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”とし、</a:t>
            </a:r>
            <a:r>
              <a:rPr lang="en-US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×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の場合はその理由を述べて下さい。</a:t>
            </a:r>
            <a:endParaRPr lang="en-US" altLang="ja-JP" sz="12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31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267"/>
            <a:ext cx="9906000" cy="581193"/>
          </a:xfrm>
          <a:solidFill>
            <a:srgbClr val="0B1C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</a:t>
            </a:r>
            <a:r>
              <a:rPr lang="ja-JP" altLang="en-US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識学浸透を成功に導くワークショップ型勉強会 テーマ</a:t>
            </a:r>
            <a:r>
              <a:rPr lang="en-US" altLang="ja-JP" sz="2000" b="1" i="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C</a:t>
            </a:r>
            <a:r>
              <a:rPr lang="ja-JP" altLang="en-US" sz="2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D8FEF783-8F9B-4058-B7C5-BD9D9568E799}"/>
              </a:ext>
            </a:extLst>
          </p:cNvPr>
          <p:cNvSpPr txBox="1">
            <a:spLocks/>
          </p:cNvSpPr>
          <p:nvPr/>
        </p:nvSpPr>
        <p:spPr>
          <a:xfrm>
            <a:off x="235214" y="927034"/>
            <a:ext cx="4847208" cy="239898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【WORK3】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浸透チェックシート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A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より自社の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不足</a:t>
            </a:r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と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行動変化</a:t>
            </a:r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は何か</a:t>
            </a:r>
            <a:endParaRPr lang="en-US" altLang="ja-JP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2B21C1B-2DA3-4462-812B-78DB0518955B}"/>
              </a:ext>
            </a:extLst>
          </p:cNvPr>
          <p:cNvSpPr txBox="1"/>
          <p:nvPr/>
        </p:nvSpPr>
        <p:spPr>
          <a:xfrm>
            <a:off x="337188" y="1164020"/>
            <a:ext cx="4572541" cy="20951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不足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58B9BA9-B204-4386-91EE-03E42FE4EEF8}"/>
              </a:ext>
            </a:extLst>
          </p:cNvPr>
          <p:cNvSpPr txBox="1"/>
          <p:nvPr/>
        </p:nvSpPr>
        <p:spPr>
          <a:xfrm>
            <a:off x="337187" y="3662287"/>
            <a:ext cx="4572541" cy="28892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行動変化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660925-CD46-4FE1-9C00-817C1B7EFB3F}"/>
              </a:ext>
            </a:extLst>
          </p:cNvPr>
          <p:cNvSpPr txBox="1"/>
          <p:nvPr/>
        </p:nvSpPr>
        <p:spPr>
          <a:xfrm>
            <a:off x="5231021" y="1166932"/>
            <a:ext cx="4384570" cy="53860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en-US" altLang="ja-JP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endParaRPr lang="ja-JP" altLang="en-US" sz="172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A7E499D4-02EE-4444-8220-AF40D3F86B30}"/>
              </a:ext>
            </a:extLst>
          </p:cNvPr>
          <p:cNvSpPr txBox="1">
            <a:spLocks/>
          </p:cNvSpPr>
          <p:nvPr/>
        </p:nvSpPr>
        <p:spPr>
          <a:xfrm>
            <a:off x="5082422" y="926795"/>
            <a:ext cx="1691715" cy="480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メモ欄</a:t>
            </a:r>
            <a:r>
              <a:rPr lang="en-US" altLang="ja-JP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95862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</TotalTime>
  <Words>647</Words>
  <Application>Microsoft Office PowerPoint</Application>
  <PresentationFormat>A4 210 x 297 mm</PresentationFormat>
  <Paragraphs>153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游明朝</vt:lpstr>
      <vt:lpstr>Arial</vt:lpstr>
      <vt:lpstr>Calibri</vt:lpstr>
      <vt:lpstr>Calibri Light</vt:lpstr>
      <vt:lpstr>Office テーマ</vt:lpstr>
      <vt:lpstr>「識学浸透を成功に導くワークショップ型勉強会 テーマC」ワークシート</vt:lpstr>
      <vt:lpstr>「識学浸透を成功に導くワークショップ型勉強会 テーマC」ワークシート</vt:lpstr>
      <vt:lpstr>「識学浸透を成功に導くワークショップ型勉強会 テーマC」ワークシート</vt:lpstr>
      <vt:lpstr>「識学浸透を成功に導くワークショップ型勉強会 テーマC」ワークシート</vt:lpstr>
      <vt:lpstr>「識学浸透を成功に導くワークショップ型勉強会 テーマC」ワークシート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「識学浸透を成功に導く押さえるべき4大ポイント」ワークシート</dc:title>
  <dc:creator>山下智史</dc:creator>
  <cp:lastModifiedBy>識学</cp:lastModifiedBy>
  <cp:revision>46</cp:revision>
  <cp:lastPrinted>2020-09-03T08:30:57Z</cp:lastPrinted>
  <dcterms:created xsi:type="dcterms:W3CDTF">2020-09-03T05:50:12Z</dcterms:created>
  <dcterms:modified xsi:type="dcterms:W3CDTF">2022-07-06T01:58:47Z</dcterms:modified>
</cp:coreProperties>
</file>