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9906000" cy="6858000" type="A4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1C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176" y="6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86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41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12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4788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88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0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555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6447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5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0750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52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38A6A-81FC-48D7-B262-D04165A9686C}" type="datetimeFigureOut">
              <a:rPr kumimoji="1" lang="ja-JP" altLang="en-US" smtClean="0"/>
              <a:t>2021/3/18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BF104-2D56-41A2-987E-FE0E261CAB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938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954BFE2-338D-42AB-903A-AA979C18F9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84" y="969544"/>
            <a:ext cx="4847208" cy="239898"/>
          </a:xfrm>
        </p:spPr>
        <p:txBody>
          <a:bodyPr>
            <a:normAutofit/>
          </a:bodyPr>
          <a:lstStyle/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【WORK1】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現状の識学浸透度の自己採点とその理由</a:t>
            </a:r>
            <a:endParaRPr lang="en-US" altLang="ja-JP" sz="975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DE7C5C10-749E-457D-AD0D-1C754AB57A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754241"/>
              </p:ext>
            </p:extLst>
          </p:nvPr>
        </p:nvGraphicFramePr>
        <p:xfrm>
          <a:off x="254696" y="1250364"/>
          <a:ext cx="4572541" cy="53026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872217">
                  <a:extLst>
                    <a:ext uri="{9D8B030D-6E8A-4147-A177-3AD203B41FA5}">
                      <a16:colId xmlns:a16="http://schemas.microsoft.com/office/drawing/2014/main" val="3346284054"/>
                    </a:ext>
                  </a:extLst>
                </a:gridCol>
                <a:gridCol w="3700324">
                  <a:extLst>
                    <a:ext uri="{9D8B030D-6E8A-4147-A177-3AD203B41FA5}">
                      <a16:colId xmlns:a16="http://schemas.microsoft.com/office/drawing/2014/main" val="2480894488"/>
                    </a:ext>
                  </a:extLst>
                </a:gridCol>
              </a:tblGrid>
              <a:tr h="12674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/>
                        <a:t>浸透度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pPr lvl="0" algn="l"/>
                      <a:r>
                        <a:rPr kumimoji="1" lang="en-US" altLang="ja-JP" sz="1600" b="0" dirty="0"/>
                        <a:t>【</a:t>
                      </a:r>
                      <a:r>
                        <a:rPr kumimoji="1" lang="ja-JP" altLang="en-US" sz="1600" b="0" dirty="0"/>
                        <a:t>　　　　　　</a:t>
                      </a:r>
                      <a:r>
                        <a:rPr kumimoji="1" lang="en-US" altLang="ja-JP" sz="1600" b="0" dirty="0"/>
                        <a:t>】</a:t>
                      </a:r>
                      <a:r>
                        <a:rPr kumimoji="1" lang="ja-JP" altLang="en-US" sz="1600" b="0" dirty="0"/>
                        <a:t>点　（</a:t>
                      </a:r>
                      <a:r>
                        <a:rPr kumimoji="1" lang="en-US" altLang="ja-JP" sz="1600" b="0" dirty="0"/>
                        <a:t>※10</a:t>
                      </a:r>
                      <a:r>
                        <a:rPr kumimoji="1" lang="ja-JP" altLang="en-US" sz="1600" b="0" dirty="0"/>
                        <a:t>点満点）</a:t>
                      </a:r>
                      <a:endParaRPr kumimoji="1" lang="en-US" altLang="ja-JP" sz="1600" b="0" dirty="0"/>
                    </a:p>
                  </a:txBody>
                  <a:tcPr marL="74295" marR="74295" marT="37148" marB="37148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2890482"/>
                  </a:ext>
                </a:extLst>
              </a:tr>
              <a:tr h="403521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/>
                        <a:t>理由</a:t>
                      </a:r>
                    </a:p>
                  </a:txBody>
                  <a:tcPr marL="74295" marR="74295" marT="37148" marB="37148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en-US" altLang="ja-JP" sz="1000" dirty="0"/>
                    </a:p>
                    <a:p>
                      <a:endParaRPr kumimoji="1" lang="ja-JP" altLang="en-US" sz="1000" dirty="0"/>
                    </a:p>
                  </a:txBody>
                  <a:tcPr marL="74295" marR="74295" marT="37148" marB="37148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8042529"/>
                  </a:ext>
                </a:extLst>
              </a:tr>
            </a:tbl>
          </a:graphicData>
        </a:graphic>
      </p:graphicFrame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660925-CD46-4FE1-9C00-817C1B7EFB3F}"/>
              </a:ext>
            </a:extLst>
          </p:cNvPr>
          <p:cNvSpPr txBox="1"/>
          <p:nvPr/>
        </p:nvSpPr>
        <p:spPr>
          <a:xfrm>
            <a:off x="5231021" y="1166932"/>
            <a:ext cx="4384570" cy="53860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A7E499D4-02EE-4444-8220-AF40D3F86B30}"/>
              </a:ext>
            </a:extLst>
          </p:cNvPr>
          <p:cNvSpPr txBox="1">
            <a:spLocks/>
          </p:cNvSpPr>
          <p:nvPr/>
        </p:nvSpPr>
        <p:spPr>
          <a:xfrm>
            <a:off x="5082422" y="926795"/>
            <a:ext cx="1691715" cy="480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メモ欄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59633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14" name="字幕 2">
            <a:extLst>
              <a:ext uri="{FF2B5EF4-FFF2-40B4-BE49-F238E27FC236}">
                <a16:creationId xmlns:a16="http://schemas.microsoft.com/office/drawing/2014/main" id="{12F29354-0833-4C08-B56A-8DE7050F31CC}"/>
              </a:ext>
            </a:extLst>
          </p:cNvPr>
          <p:cNvSpPr txBox="1">
            <a:spLocks/>
          </p:cNvSpPr>
          <p:nvPr/>
        </p:nvSpPr>
        <p:spPr>
          <a:xfrm>
            <a:off x="281296" y="719557"/>
            <a:ext cx="4847208" cy="239898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【WORK2】 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浸透チェックシート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A</a:t>
            </a:r>
          </a:p>
        </p:txBody>
      </p:sp>
      <p:sp>
        <p:nvSpPr>
          <p:cNvPr id="17" name="字幕 2">
            <a:extLst>
              <a:ext uri="{FF2B5EF4-FFF2-40B4-BE49-F238E27FC236}">
                <a16:creationId xmlns:a16="http://schemas.microsoft.com/office/drawing/2014/main" id="{4BE4DED8-A96E-48CB-A258-43FB6050FEAB}"/>
              </a:ext>
            </a:extLst>
          </p:cNvPr>
          <p:cNvSpPr txBox="1">
            <a:spLocks/>
          </p:cNvSpPr>
          <p:nvPr/>
        </p:nvSpPr>
        <p:spPr>
          <a:xfrm>
            <a:off x="1207633" y="969365"/>
            <a:ext cx="2994534" cy="328966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b="1" dirty="0">
                <a:solidFill>
                  <a:srgbClr val="4D4D4D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C.</a:t>
            </a:r>
            <a:r>
              <a:rPr lang="ja-JP" altLang="en-US" sz="1000" b="1" dirty="0">
                <a:solidFill>
                  <a:srgbClr val="4D4D4D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成長のサイクルが習慣化出来ている</a:t>
            </a:r>
            <a:endParaRPr lang="en-US" altLang="ja-JP" sz="975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351C7DB-AF5C-4A0F-A6CB-B2B55BAE134C}"/>
              </a:ext>
            </a:extLst>
          </p:cNvPr>
          <p:cNvSpPr txBox="1"/>
          <p:nvPr/>
        </p:nvSpPr>
        <p:spPr>
          <a:xfrm>
            <a:off x="428330" y="1231465"/>
            <a:ext cx="4736039" cy="54354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ja-JP" altLang="en-US" sz="1138" b="1" dirty="0">
                <a:latin typeface="游明朝" panose="02020400000000000000" pitchFamily="18" charset="-128"/>
                <a:ea typeface="游明朝" panose="02020400000000000000" pitchFamily="18" charset="-128"/>
              </a:rPr>
              <a:t>目指す状態</a:t>
            </a:r>
            <a:endParaRPr lang="en-US" altLang="ja-JP" sz="1138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894" dirty="0">
                <a:solidFill>
                  <a:srgbClr val="4D4D4D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・週報をベースに会議で結果の完了が正しく行われている。</a:t>
            </a:r>
            <a:endParaRPr lang="en-US" altLang="ja-JP" sz="894" dirty="0">
              <a:solidFill>
                <a:srgbClr val="4D4D4D"/>
              </a:solidFill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r>
              <a:rPr lang="ja-JP" altLang="en-US" sz="900" dirty="0">
                <a:solidFill>
                  <a:srgbClr val="4D4D4D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・全社で週次会議が実施及び継続されている。</a:t>
            </a:r>
            <a:r>
              <a:rPr lang="en-US" altLang="ja-JP" sz="900" dirty="0">
                <a:solidFill>
                  <a:srgbClr val="4D4D4D"/>
                </a:solidFill>
                <a:latin typeface="游明朝" panose="02020400000000000000" pitchFamily="18" charset="-128"/>
                <a:ea typeface="游明朝" panose="02020400000000000000" pitchFamily="18" charset="-128"/>
              </a:rPr>
              <a:t>  </a:t>
            </a:r>
          </a:p>
        </p:txBody>
      </p:sp>
      <p:graphicFrame>
        <p:nvGraphicFramePr>
          <p:cNvPr id="22" name="表 21">
            <a:extLst>
              <a:ext uri="{FF2B5EF4-FFF2-40B4-BE49-F238E27FC236}">
                <a16:creationId xmlns:a16="http://schemas.microsoft.com/office/drawing/2014/main" id="{45A5B145-F60E-4813-8A38-AF34061B9B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531204"/>
              </p:ext>
            </p:extLst>
          </p:nvPr>
        </p:nvGraphicFramePr>
        <p:xfrm>
          <a:off x="428330" y="2147244"/>
          <a:ext cx="4730861" cy="457055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7192">
                  <a:extLst>
                    <a:ext uri="{9D8B030D-6E8A-4147-A177-3AD203B41FA5}">
                      <a16:colId xmlns:a16="http://schemas.microsoft.com/office/drawing/2014/main" val="2554713431"/>
                    </a:ext>
                  </a:extLst>
                </a:gridCol>
                <a:gridCol w="1624614">
                  <a:extLst>
                    <a:ext uri="{9D8B030D-6E8A-4147-A177-3AD203B41FA5}">
                      <a16:colId xmlns:a16="http://schemas.microsoft.com/office/drawing/2014/main" val="3905097631"/>
                    </a:ext>
                  </a:extLst>
                </a:gridCol>
                <a:gridCol w="390638">
                  <a:extLst>
                    <a:ext uri="{9D8B030D-6E8A-4147-A177-3AD203B41FA5}">
                      <a16:colId xmlns:a16="http://schemas.microsoft.com/office/drawing/2014/main" val="1454468253"/>
                    </a:ext>
                  </a:extLst>
                </a:gridCol>
                <a:gridCol w="2238417">
                  <a:extLst>
                    <a:ext uri="{9D8B030D-6E8A-4147-A177-3AD203B41FA5}">
                      <a16:colId xmlns:a16="http://schemas.microsoft.com/office/drawing/2014/main" val="2670569959"/>
                    </a:ext>
                  </a:extLst>
                </a:gridCol>
              </a:tblGrid>
              <a:tr h="42632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altLang="en-US" sz="5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フェーズ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700" kern="100" dirty="0">
                          <a:effectLst/>
                        </a:rPr>
                        <a:t>項目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sz="600" kern="100" dirty="0">
                          <a:effectLst/>
                        </a:rPr>
                        <a:t>チェック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ja-JP" altLang="en-US" sz="700" kern="100" dirty="0">
                          <a:effectLst/>
                        </a:rPr>
                        <a:t>現状の</a:t>
                      </a:r>
                      <a:r>
                        <a:rPr lang="ja-JP" sz="700" kern="100" dirty="0">
                          <a:effectLst/>
                        </a:rPr>
                        <a:t>自己分析</a:t>
                      </a:r>
                      <a:endParaRPr lang="ja-JP" sz="8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1254626536"/>
                  </a:ext>
                </a:extLst>
              </a:tr>
              <a:tr h="65072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 dirty="0">
                          <a:effectLst/>
                        </a:rPr>
                        <a:t>01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週報機能が無い。</a:t>
                      </a: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alt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2240975147"/>
                  </a:ext>
                </a:extLst>
              </a:tr>
              <a:tr h="650723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 dirty="0">
                          <a:effectLst/>
                        </a:rPr>
                        <a:t>02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講師から</a:t>
                      </a:r>
                      <a:r>
                        <a:rPr lang="en-US" altLang="ja-JP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OK</a:t>
                      </a: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が出ている週報が運用されている。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□</a:t>
                      </a:r>
                      <a:endParaRPr lang="ja-JP" alt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3956910602"/>
                  </a:ext>
                </a:extLst>
              </a:tr>
              <a:tr h="729670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 dirty="0">
                          <a:effectLst/>
                        </a:rPr>
                        <a:t>03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2</a:t>
                      </a: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階層（代表と直下の部下）の会議が全て設定されている。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altLang="ja-JP" sz="900" kern="100" dirty="0">
                        <a:effectLst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4048644181"/>
                  </a:ext>
                </a:extLst>
              </a:tr>
              <a:tr h="69235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altLang="ja-JP" sz="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04</a:t>
                      </a:r>
                      <a:endParaRPr lang="ja-JP" sz="6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2</a:t>
                      </a: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階層の会議に講師が同席し</a:t>
                      </a:r>
                      <a:r>
                        <a:rPr lang="en-US" altLang="ja-JP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OK</a:t>
                      </a: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が出ている。</a:t>
                      </a:r>
                      <a:endParaRPr lang="ja-JP" altLang="en-US" sz="7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altLang="ja-JP" sz="900" kern="100" dirty="0">
                        <a:effectLst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2940425512"/>
                  </a:ext>
                </a:extLst>
              </a:tr>
              <a:tr h="692358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altLang="ja-JP" sz="600" kern="100" dirty="0">
                          <a:effectLst/>
                          <a:latin typeface="Century" panose="02040604050505020304" pitchFamily="18" charset="0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05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最下層メンバーを含むチームの週次会議が実施されている。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2692766779"/>
                  </a:ext>
                </a:extLst>
              </a:tr>
              <a:tr h="7284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r>
                        <a:rPr lang="en-US" sz="600" kern="100" dirty="0">
                          <a:effectLst/>
                        </a:rPr>
                        <a:t>06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dirty="0">
                          <a:solidFill>
                            <a:srgbClr val="4D4D4D"/>
                          </a:solidFill>
                          <a:latin typeface="游明朝" panose="02020400000000000000" pitchFamily="18" charset="-128"/>
                          <a:ea typeface="游明朝" panose="02020400000000000000" pitchFamily="18" charset="-128"/>
                        </a:rPr>
                        <a:t>全社（全セクション・全メンバー）で週次会議が出来ている。</a:t>
                      </a:r>
                      <a:endParaRPr lang="en-US" altLang="ja-JP" sz="800" dirty="0">
                        <a:solidFill>
                          <a:srgbClr val="4D4D4D"/>
                        </a:solidFill>
                        <a:latin typeface="游明朝" panose="02020400000000000000" pitchFamily="18" charset="-128"/>
                        <a:ea typeface="游明朝" panose="02020400000000000000" pitchFamily="18" charset="-128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900" kern="100" dirty="0">
                          <a:effectLst/>
                        </a:rPr>
                        <a:t>□</a:t>
                      </a:r>
                      <a:endParaRPr lang="ja-JP" sz="9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</a:pPr>
                      <a:r>
                        <a:rPr lang="en-US" sz="700" kern="100" dirty="0">
                          <a:effectLst/>
                        </a:rPr>
                        <a:t> </a:t>
                      </a:r>
                      <a:endParaRPr lang="ja-JP" sz="7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42135" marR="42135" marT="0" marB="0" anchor="ctr"/>
                </a:tc>
                <a:extLst>
                  <a:ext uri="{0D108BD9-81ED-4DB2-BD59-A6C34878D82A}">
                    <a16:rowId xmlns:a16="http://schemas.microsoft.com/office/drawing/2014/main" val="366941539"/>
                  </a:ext>
                </a:extLst>
              </a:tr>
            </a:tbl>
          </a:graphicData>
        </a:graphic>
      </p:graphicFrame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6A0940-F336-4221-AC33-99DB2C4D6F45}"/>
              </a:ext>
            </a:extLst>
          </p:cNvPr>
          <p:cNvSpPr txBox="1"/>
          <p:nvPr/>
        </p:nvSpPr>
        <p:spPr>
          <a:xfrm>
            <a:off x="5632811" y="1067023"/>
            <a:ext cx="4020281" cy="565077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AF5A6F5F-C4F8-4984-9A15-B94A0EC039E7}"/>
              </a:ext>
            </a:extLst>
          </p:cNvPr>
          <p:cNvSpPr txBox="1">
            <a:spLocks/>
          </p:cNvSpPr>
          <p:nvPr/>
        </p:nvSpPr>
        <p:spPr>
          <a:xfrm>
            <a:off x="5464161" y="839506"/>
            <a:ext cx="1691715" cy="480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メモ欄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</p:txBody>
      </p:sp>
      <p:sp>
        <p:nvSpPr>
          <p:cNvPr id="11" name="字幕 2">
            <a:extLst>
              <a:ext uri="{FF2B5EF4-FFF2-40B4-BE49-F238E27FC236}">
                <a16:creationId xmlns:a16="http://schemas.microsoft.com/office/drawing/2014/main" id="{D74A4070-B552-46BB-816F-CCC7A647EAB3}"/>
              </a:ext>
            </a:extLst>
          </p:cNvPr>
          <p:cNvSpPr txBox="1">
            <a:spLocks/>
          </p:cNvSpPr>
          <p:nvPr/>
        </p:nvSpPr>
        <p:spPr>
          <a:xfrm>
            <a:off x="281296" y="1934579"/>
            <a:ext cx="4454388" cy="295910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チェックポイント </a:t>
            </a:r>
            <a:r>
              <a:rPr lang="en-US" altLang="ja-JP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※</a:t>
            </a:r>
            <a:r>
              <a:rPr lang="ja-JP" altLang="en-US" sz="975" b="1" dirty="0">
                <a:latin typeface="游明朝" panose="02020400000000000000" pitchFamily="18" charset="-128"/>
                <a:ea typeface="游明朝" panose="02020400000000000000" pitchFamily="18" charset="-128"/>
              </a:rPr>
              <a:t>達成できているフェーズにチェックを入れて下さい。</a:t>
            </a:r>
            <a:endParaRPr lang="en-US" altLang="ja-JP" sz="975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2670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6A0940-F336-4221-AC33-99DB2C4D6F45}"/>
              </a:ext>
            </a:extLst>
          </p:cNvPr>
          <p:cNvSpPr txBox="1"/>
          <p:nvPr/>
        </p:nvSpPr>
        <p:spPr>
          <a:xfrm>
            <a:off x="262035" y="5248406"/>
            <a:ext cx="9371796" cy="141577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10" name="字幕 2">
            <a:extLst>
              <a:ext uri="{FF2B5EF4-FFF2-40B4-BE49-F238E27FC236}">
                <a16:creationId xmlns:a16="http://schemas.microsoft.com/office/drawing/2014/main" id="{AF5A6F5F-C4F8-4984-9A15-B94A0EC039E7}"/>
              </a:ext>
            </a:extLst>
          </p:cNvPr>
          <p:cNvSpPr txBox="1">
            <a:spLocks/>
          </p:cNvSpPr>
          <p:nvPr/>
        </p:nvSpPr>
        <p:spPr>
          <a:xfrm>
            <a:off x="173340" y="4990752"/>
            <a:ext cx="1034293" cy="239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メモ欄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993F90A-6D2E-4E56-BF31-5BB6E793536C}"/>
              </a:ext>
            </a:extLst>
          </p:cNvPr>
          <p:cNvSpPr txBox="1">
            <a:spLocks/>
          </p:cNvSpPr>
          <p:nvPr/>
        </p:nvSpPr>
        <p:spPr>
          <a:xfrm>
            <a:off x="226523" y="817823"/>
            <a:ext cx="6582650" cy="153461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【WORK】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週報：貴社の報告フォーマットを簡単に書き出してみて下さい。（どの部署でも</a:t>
            </a:r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OK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です）</a:t>
            </a:r>
            <a:endParaRPr lang="en-US" altLang="ja-JP" sz="10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8146AC-E10C-40F8-84BC-BE95E5AD352E}"/>
              </a:ext>
            </a:extLst>
          </p:cNvPr>
          <p:cNvSpPr txBox="1"/>
          <p:nvPr/>
        </p:nvSpPr>
        <p:spPr>
          <a:xfrm>
            <a:off x="262035" y="1057085"/>
            <a:ext cx="9371796" cy="379796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5386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A1A3376D-F070-4857-8FC8-702CD2D371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371163"/>
              </p:ext>
            </p:extLst>
          </p:nvPr>
        </p:nvGraphicFramePr>
        <p:xfrm>
          <a:off x="716685" y="1203973"/>
          <a:ext cx="8204631" cy="212265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70109">
                  <a:extLst>
                    <a:ext uri="{9D8B030D-6E8A-4147-A177-3AD203B41FA5}">
                      <a16:colId xmlns:a16="http://schemas.microsoft.com/office/drawing/2014/main" val="2385557099"/>
                    </a:ext>
                  </a:extLst>
                </a:gridCol>
                <a:gridCol w="813752">
                  <a:extLst>
                    <a:ext uri="{9D8B030D-6E8A-4147-A177-3AD203B41FA5}">
                      <a16:colId xmlns:a16="http://schemas.microsoft.com/office/drawing/2014/main" val="289188671"/>
                    </a:ext>
                  </a:extLst>
                </a:gridCol>
                <a:gridCol w="3020770">
                  <a:extLst>
                    <a:ext uri="{9D8B030D-6E8A-4147-A177-3AD203B41FA5}">
                      <a16:colId xmlns:a16="http://schemas.microsoft.com/office/drawing/2014/main" val="946954516"/>
                    </a:ext>
                  </a:extLst>
                </a:gridCol>
              </a:tblGrid>
              <a:tr h="50692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不足の理由</a:t>
                      </a:r>
                      <a:r>
                        <a:rPr lang="en-US" altLang="ja-JP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】</a:t>
                      </a:r>
                      <a:endParaRPr lang="en-US" altLang="ja-JP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or ✕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✕の場合の理由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B1C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0043737"/>
                  </a:ext>
                </a:extLst>
              </a:tr>
              <a:tr h="713301">
                <a:tc>
                  <a:txBody>
                    <a:bodyPr/>
                    <a:lstStyle/>
                    <a:p>
                      <a:pPr algn="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そもそも目標設定が高かった。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/>
                </a:tc>
                <a:extLst>
                  <a:ext uri="{0D108BD9-81ED-4DB2-BD59-A6C34878D82A}">
                    <a16:rowId xmlns:a16="http://schemas.microsoft.com/office/drawing/2014/main" val="3677106117"/>
                  </a:ext>
                </a:extLst>
              </a:tr>
              <a:tr h="902433">
                <a:tc>
                  <a:txBody>
                    <a:bodyPr/>
                    <a:lstStyle/>
                    <a:p>
                      <a:pPr algn="r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成約率を見誤ってしまい、訪問（営業）件数が少なかった。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723" marR="4723" marT="4723" marB="0"/>
                </a:tc>
                <a:extLst>
                  <a:ext uri="{0D108BD9-81ED-4DB2-BD59-A6C34878D82A}">
                    <a16:rowId xmlns:a16="http://schemas.microsoft.com/office/drawing/2014/main" val="98949785"/>
                  </a:ext>
                </a:extLst>
              </a:tr>
            </a:tbl>
          </a:graphicData>
        </a:graphic>
      </p:graphicFrame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DEAD5917-B611-422C-BE70-B5C8021A0E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377431"/>
              </p:ext>
            </p:extLst>
          </p:nvPr>
        </p:nvGraphicFramePr>
        <p:xfrm>
          <a:off x="716686" y="3568827"/>
          <a:ext cx="8204631" cy="303048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4396113">
                  <a:extLst>
                    <a:ext uri="{9D8B030D-6E8A-4147-A177-3AD203B41FA5}">
                      <a16:colId xmlns:a16="http://schemas.microsoft.com/office/drawing/2014/main" val="2908529658"/>
                    </a:ext>
                  </a:extLst>
                </a:gridCol>
                <a:gridCol w="816746">
                  <a:extLst>
                    <a:ext uri="{9D8B030D-6E8A-4147-A177-3AD203B41FA5}">
                      <a16:colId xmlns:a16="http://schemas.microsoft.com/office/drawing/2014/main" val="4289942318"/>
                    </a:ext>
                  </a:extLst>
                </a:gridCol>
                <a:gridCol w="2991772">
                  <a:extLst>
                    <a:ext uri="{9D8B030D-6E8A-4147-A177-3AD203B41FA5}">
                      <a16:colId xmlns:a16="http://schemas.microsoft.com/office/drawing/2014/main" val="1694793887"/>
                    </a:ext>
                  </a:extLst>
                </a:gridCol>
              </a:tblGrid>
              <a:tr h="4793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【</a:t>
                      </a:r>
                      <a:r>
                        <a:rPr lang="ja-JP" alt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来週の目標＆行動変化</a:t>
                      </a:r>
                      <a:r>
                        <a:rPr lang="en-US" altLang="ja-JP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】</a:t>
                      </a:r>
                      <a:endParaRPr lang="en-US" altLang="ja-JP" sz="1200" b="0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804" marR="4804" marT="4804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〇 </a:t>
                      </a:r>
                      <a:r>
                        <a:rPr 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or ✕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804" marR="4804" marT="480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B1C4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✕の場合の理由</a:t>
                      </a:r>
                      <a:endParaRPr lang="ja-JP" alt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804" marR="4804" marT="480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B1C4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438335"/>
                  </a:ext>
                </a:extLst>
              </a:tr>
              <a:tr h="6377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来週の目標も当初</a:t>
                      </a:r>
                      <a:r>
                        <a:rPr lang="en-US" altLang="ja-JP" sz="1200" u="none" strike="noStrike" dirty="0">
                          <a:effectLst/>
                        </a:rPr>
                        <a:t>100</a:t>
                      </a:r>
                      <a:r>
                        <a:rPr lang="ja-JP" altLang="en-US" sz="1200" u="none" strike="noStrike" dirty="0">
                          <a:effectLst/>
                        </a:rPr>
                        <a:t>万円だったが、今週到達した</a:t>
                      </a:r>
                      <a:r>
                        <a:rPr lang="en-US" altLang="ja-JP" sz="1200" u="none" strike="noStrike" dirty="0">
                          <a:effectLst/>
                        </a:rPr>
                        <a:t>70</a:t>
                      </a:r>
                      <a:r>
                        <a:rPr lang="ja-JP" altLang="en-US" sz="1200" u="none" strike="noStrike" dirty="0">
                          <a:effectLst/>
                        </a:rPr>
                        <a:t>万円まで下げて、まずはこれを確実に達成するよう頑張る。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 marL="4804" marR="4804" marT="48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804" marR="4804" marT="480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804" marR="4804" marT="4804" marB="0"/>
                </a:tc>
                <a:extLst>
                  <a:ext uri="{0D108BD9-81ED-4DB2-BD59-A6C34878D82A}">
                    <a16:rowId xmlns:a16="http://schemas.microsoft.com/office/drawing/2014/main" val="370308091"/>
                  </a:ext>
                </a:extLst>
              </a:tr>
              <a:tr h="1275544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直近</a:t>
                      </a:r>
                      <a:r>
                        <a:rPr lang="en-US" altLang="ja-JP" sz="1200" u="none" strike="noStrike" dirty="0">
                          <a:effectLst/>
                        </a:rPr>
                        <a:t>2</a:t>
                      </a:r>
                      <a:r>
                        <a:rPr lang="ja-JP" altLang="en-US" sz="1200" u="none" strike="noStrike" dirty="0">
                          <a:effectLst/>
                        </a:rPr>
                        <a:t>カ月の自身成約率が</a:t>
                      </a:r>
                      <a:r>
                        <a:rPr lang="en-US" altLang="ja-JP" sz="1200" u="none" strike="noStrike" dirty="0">
                          <a:effectLst/>
                        </a:rPr>
                        <a:t>30</a:t>
                      </a:r>
                      <a:r>
                        <a:rPr lang="ja-JP" altLang="en-US" sz="1200" u="none" strike="noStrike" dirty="0">
                          <a:effectLst/>
                        </a:rPr>
                        <a:t>％の為、今月の残りの営業日数と売上目標を考えると、今週は</a:t>
                      </a:r>
                      <a:r>
                        <a:rPr lang="en-US" altLang="ja-JP" sz="1200" u="none" strike="noStrike" dirty="0">
                          <a:effectLst/>
                        </a:rPr>
                        <a:t>WEB</a:t>
                      </a:r>
                      <a:r>
                        <a:rPr lang="ja-JP" altLang="en-US" sz="1200" u="none" strike="noStrike" dirty="0">
                          <a:effectLst/>
                        </a:rPr>
                        <a:t>形式を増やし移動時間を減らすことで、訪問件数を</a:t>
                      </a:r>
                      <a:r>
                        <a:rPr lang="en-US" altLang="ja-JP" sz="1200" u="none" strike="noStrike" dirty="0">
                          <a:effectLst/>
                        </a:rPr>
                        <a:t>5</a:t>
                      </a:r>
                      <a:r>
                        <a:rPr lang="ja-JP" altLang="en-US" sz="1200" u="none" strike="noStrike" dirty="0">
                          <a:effectLst/>
                        </a:rPr>
                        <a:t>件増やし</a:t>
                      </a:r>
                      <a:r>
                        <a:rPr lang="en-US" altLang="ja-JP" sz="1200" u="none" strike="noStrike" dirty="0">
                          <a:effectLst/>
                        </a:rPr>
                        <a:t>20</a:t>
                      </a:r>
                      <a:r>
                        <a:rPr lang="ja-JP" altLang="en-US" sz="1200" u="none" strike="noStrike" dirty="0">
                          <a:effectLst/>
                        </a:rPr>
                        <a:t>件の訪問、そこから</a:t>
                      </a:r>
                      <a:r>
                        <a:rPr lang="en-US" altLang="ja-JP" sz="1200" u="none" strike="noStrike" dirty="0">
                          <a:effectLst/>
                        </a:rPr>
                        <a:t>7</a:t>
                      </a:r>
                      <a:r>
                        <a:rPr lang="ja-JP" altLang="en-US" sz="1200" u="none" strike="noStrike" dirty="0">
                          <a:effectLst/>
                        </a:rPr>
                        <a:t>件の成約し、合計</a:t>
                      </a:r>
                      <a:r>
                        <a:rPr lang="en-US" altLang="ja-JP" sz="1200" u="none" strike="noStrike" dirty="0">
                          <a:effectLst/>
                        </a:rPr>
                        <a:t>130</a:t>
                      </a:r>
                      <a:r>
                        <a:rPr lang="ja-JP" altLang="en-US" sz="1200" u="none" strike="noStrike" dirty="0">
                          <a:effectLst/>
                        </a:rPr>
                        <a:t>万円の売上を約束します。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804" marR="4804" marT="48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804" marR="4804" marT="480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l" fontAlgn="t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804" marR="4804" marT="4804" marB="0"/>
                </a:tc>
                <a:extLst>
                  <a:ext uri="{0D108BD9-81ED-4DB2-BD59-A6C34878D82A}">
                    <a16:rowId xmlns:a16="http://schemas.microsoft.com/office/drawing/2014/main" val="1276074139"/>
                  </a:ext>
                </a:extLst>
              </a:tr>
              <a:tr h="63777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 dirty="0">
                          <a:effectLst/>
                        </a:rPr>
                        <a:t>成約率向上の為に、成約率が高い同期メンバーに商談ロープレをしてもらう。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804" marR="4804" marT="480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u="none" strike="noStrike">
                          <a:effectLst/>
                        </a:rPr>
                        <a:t>　</a:t>
                      </a:r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4804" marR="4804" marT="4804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200" u="none" strike="noStrike" dirty="0">
                          <a:effectLst/>
                        </a:rPr>
                        <a:t>　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4804" marR="4804" marT="4804" marB="0"/>
                </a:tc>
                <a:extLst>
                  <a:ext uri="{0D108BD9-81ED-4DB2-BD59-A6C34878D82A}">
                    <a16:rowId xmlns:a16="http://schemas.microsoft.com/office/drawing/2014/main" val="1315582397"/>
                  </a:ext>
                </a:extLst>
              </a:tr>
            </a:tbl>
          </a:graphicData>
        </a:graphic>
      </p:graphicFrame>
      <p:sp>
        <p:nvSpPr>
          <p:cNvPr id="22" name="字幕 2">
            <a:extLst>
              <a:ext uri="{FF2B5EF4-FFF2-40B4-BE49-F238E27FC236}">
                <a16:creationId xmlns:a16="http://schemas.microsoft.com/office/drawing/2014/main" id="{45A32428-0657-4FF2-8861-F4D4D9DF6A75}"/>
              </a:ext>
            </a:extLst>
          </p:cNvPr>
          <p:cNvSpPr txBox="1">
            <a:spLocks/>
          </p:cNvSpPr>
          <p:nvPr/>
        </p:nvSpPr>
        <p:spPr>
          <a:xfrm>
            <a:off x="117171" y="718655"/>
            <a:ext cx="1620032" cy="172294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【WORK】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週次会議</a:t>
            </a:r>
            <a:endParaRPr lang="en-US" altLang="ja-JP" sz="10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6" name="字幕 2">
            <a:extLst>
              <a:ext uri="{FF2B5EF4-FFF2-40B4-BE49-F238E27FC236}">
                <a16:creationId xmlns:a16="http://schemas.microsoft.com/office/drawing/2014/main" id="{696F0964-A271-4462-B0F2-7809B9F445F3}"/>
              </a:ext>
            </a:extLst>
          </p:cNvPr>
          <p:cNvSpPr txBox="1">
            <a:spLocks/>
          </p:cNvSpPr>
          <p:nvPr/>
        </p:nvSpPr>
        <p:spPr>
          <a:xfrm>
            <a:off x="1737203" y="762081"/>
            <a:ext cx="6491653" cy="499656"/>
          </a:xfrm>
          <a:prstGeom prst="rect">
            <a:avLst/>
          </a:prstGeom>
        </p:spPr>
        <p:txBody>
          <a:bodyPr vert="horz" lIns="74295" tIns="37148" rIns="74295" bIns="37148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部下から以下の内容の週報が上がってきました。この内容に対して承認できる項目は“〇”を、承認できない（不十分）項目は“</a:t>
            </a:r>
            <a:r>
              <a:rPr lang="en-US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×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”とし、</a:t>
            </a:r>
            <a:r>
              <a:rPr lang="en-US" altLang="ja-JP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×</a:t>
            </a:r>
            <a:r>
              <a:rPr lang="ja-JP" altLang="en-US" sz="12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の場合はその理由を述べて下さい。</a:t>
            </a:r>
            <a:endParaRPr lang="en-US" altLang="ja-JP" sz="1200" b="1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3310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15A599-0214-4FA3-AFFE-80D9DFCA26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267"/>
            <a:ext cx="9906000" cy="581193"/>
          </a:xfrm>
          <a:solidFill>
            <a:srgbClr val="0B1C44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「</a:t>
            </a:r>
            <a:r>
              <a:rPr lang="ja-JP" altLang="en-US" sz="2000" b="1" i="0" dirty="0">
                <a:solidFill>
                  <a:schemeClr val="bg1"/>
                </a:solidFill>
                <a:effectLst/>
                <a:latin typeface="游明朝" panose="02020400000000000000" pitchFamily="18" charset="-128"/>
                <a:ea typeface="游明朝" panose="02020400000000000000" pitchFamily="18" charset="-128"/>
              </a:rPr>
              <a:t>識学浸透を成功に導くワークショップ型勉強会</a:t>
            </a:r>
            <a:r>
              <a:rPr lang="ja-JP" altLang="en-US" sz="2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」ワークシート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D8FEF783-8F9B-4058-B7C5-BD9D9568E799}"/>
              </a:ext>
            </a:extLst>
          </p:cNvPr>
          <p:cNvSpPr txBox="1">
            <a:spLocks/>
          </p:cNvSpPr>
          <p:nvPr/>
        </p:nvSpPr>
        <p:spPr>
          <a:xfrm>
            <a:off x="235214" y="927034"/>
            <a:ext cx="4847208" cy="239898"/>
          </a:xfrm>
          <a:prstGeom prst="rect">
            <a:avLst/>
          </a:prstGeom>
        </p:spPr>
        <p:txBody>
          <a:bodyPr vert="horz" lIns="74295" tIns="37148" rIns="74295" bIns="37148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【WORK3】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浸透チェックシート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A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より自社の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不足</a:t>
            </a:r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と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行動変化</a:t>
            </a:r>
            <a:r>
              <a:rPr lang="en-US" altLang="ja-JP" sz="1000" b="1" dirty="0">
                <a:latin typeface="游明朝" panose="02020400000000000000" pitchFamily="18" charset="-128"/>
                <a:ea typeface="游明朝" panose="02020400000000000000" pitchFamily="18" charset="-128"/>
              </a:rPr>
              <a:t>”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は何か</a:t>
            </a:r>
            <a:endParaRPr lang="en-US" altLang="ja-JP" sz="100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2B21C1B-2DA3-4462-812B-78DB0518955B}"/>
              </a:ext>
            </a:extLst>
          </p:cNvPr>
          <p:cNvSpPr txBox="1"/>
          <p:nvPr/>
        </p:nvSpPr>
        <p:spPr>
          <a:xfrm>
            <a:off x="337188" y="1164020"/>
            <a:ext cx="4572541" cy="2095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不足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58B9BA9-B204-4386-91EE-03E42FE4EEF8}"/>
              </a:ext>
            </a:extLst>
          </p:cNvPr>
          <p:cNvSpPr txBox="1"/>
          <p:nvPr/>
        </p:nvSpPr>
        <p:spPr>
          <a:xfrm>
            <a:off x="337187" y="3662287"/>
            <a:ext cx="4572541" cy="28892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行動変化</a:t>
            </a:r>
            <a:r>
              <a:rPr lang="en-US" altLang="ja-JP" sz="975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660925-CD46-4FE1-9C00-817C1B7EFB3F}"/>
              </a:ext>
            </a:extLst>
          </p:cNvPr>
          <p:cNvSpPr txBox="1"/>
          <p:nvPr/>
        </p:nvSpPr>
        <p:spPr>
          <a:xfrm>
            <a:off x="5231021" y="1166932"/>
            <a:ext cx="4384570" cy="538609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en-US" altLang="ja-JP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  <a:p>
            <a:endParaRPr lang="ja-JP" altLang="en-US" sz="1720" dirty="0">
              <a:latin typeface="游明朝" panose="02020400000000000000" pitchFamily="18" charset="-128"/>
              <a:ea typeface="游明朝" panose="02020400000000000000" pitchFamily="18" charset="-128"/>
            </a:endParaRPr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A7E499D4-02EE-4444-8220-AF40D3F86B30}"/>
              </a:ext>
            </a:extLst>
          </p:cNvPr>
          <p:cNvSpPr txBox="1">
            <a:spLocks/>
          </p:cNvSpPr>
          <p:nvPr/>
        </p:nvSpPr>
        <p:spPr>
          <a:xfrm>
            <a:off x="5082422" y="926795"/>
            <a:ext cx="1691715" cy="4802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【</a:t>
            </a:r>
            <a:r>
              <a:rPr lang="ja-JP" altLang="en-US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メモ欄</a:t>
            </a:r>
            <a:r>
              <a:rPr lang="en-US" altLang="ja-JP" sz="1000" dirty="0">
                <a:latin typeface="游明朝" panose="02020400000000000000" pitchFamily="18" charset="-128"/>
                <a:ea typeface="游明朝" panose="02020400000000000000" pitchFamily="18" charset="-128"/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2958625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</TotalTime>
  <Words>526</Words>
  <Application>Microsoft Office PowerPoint</Application>
  <PresentationFormat>A4 210 x 297 mm</PresentationFormat>
  <Paragraphs>166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ＭＳ Ｐゴシック</vt:lpstr>
      <vt:lpstr>游ゴシック</vt:lpstr>
      <vt:lpstr>游明朝</vt:lpstr>
      <vt:lpstr>Arial</vt:lpstr>
      <vt:lpstr>Calibri</vt:lpstr>
      <vt:lpstr>Calibri Light</vt:lpstr>
      <vt:lpstr>Century</vt:lpstr>
      <vt:lpstr>Office テーマ</vt:lpstr>
      <vt:lpstr>「識学浸透を成功に導くワークショップ型勉強会」ワークシート</vt:lpstr>
      <vt:lpstr>「識学浸透を成功に導くワークショップ型勉強会」ワークシート</vt:lpstr>
      <vt:lpstr>「識学浸透を成功に導くワークショップ型勉強会」ワークシート</vt:lpstr>
      <vt:lpstr>「識学浸透を成功に導くワークショップ型勉強会」ワークシート</vt:lpstr>
      <vt:lpstr>「識学浸透を成功に導くワークショップ型勉強会」ワークシート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「識学浸透を成功に導く押さえるべき4大ポイント」ワークシート</dc:title>
  <dc:creator>山下智史</dc:creator>
  <cp:lastModifiedBy>池田尚志</cp:lastModifiedBy>
  <cp:revision>41</cp:revision>
  <cp:lastPrinted>2020-09-03T08:30:57Z</cp:lastPrinted>
  <dcterms:created xsi:type="dcterms:W3CDTF">2020-09-03T05:50:12Z</dcterms:created>
  <dcterms:modified xsi:type="dcterms:W3CDTF">2021-03-18T02:53:26Z</dcterms:modified>
</cp:coreProperties>
</file>