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9939338" cy="143684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1644"/>
    <a:srgbClr val="2325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90" y="13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2021/3/30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869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2021/3/30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41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2021/3/30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612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2021/3/30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478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2021/3/30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188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2021/3/30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00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2021/3/30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555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2021/3/30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6447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2021/3/30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952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2021/3/30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75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2021/3/30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452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38A6A-81FC-48D7-B262-D04165A9686C}" type="datetimeFigureOut">
              <a:rPr kumimoji="1" lang="ja-JP" altLang="en-US" smtClean="0"/>
              <a:t>2021/3/30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38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15A599-0214-4FA3-AFFE-80D9DFCA26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3267"/>
            <a:ext cx="9906000" cy="581193"/>
          </a:xfrm>
          <a:solidFill>
            <a:srgbClr val="0B164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r>
              <a:rPr lang="ja-JP" altLang="en-US" sz="19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「識学浸透を成功に導く押さえるべき</a:t>
            </a:r>
            <a:r>
              <a:rPr lang="en-US" altLang="ja-JP" sz="19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9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大テーマ」ワークシート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954BFE2-338D-42AB-903A-AA979C18F9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492" y="738724"/>
            <a:ext cx="4847208" cy="239898"/>
          </a:xfrm>
        </p:spPr>
        <p:txBody>
          <a:bodyPr>
            <a:normAutofit/>
          </a:bodyPr>
          <a:lstStyle/>
          <a:p>
            <a:pPr algn="l"/>
            <a:r>
              <a:rPr lang="en-US" altLang="ja-JP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【WORK1】</a:t>
            </a:r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自社または自部署の識学浸透度の自己採点とその理由</a:t>
            </a:r>
            <a:endParaRPr lang="en-US" altLang="ja-JP" sz="975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DE7C5C10-749E-457D-AD0D-1C754AB57A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030938"/>
              </p:ext>
            </p:extLst>
          </p:nvPr>
        </p:nvGraphicFramePr>
        <p:xfrm>
          <a:off x="130404" y="1010666"/>
          <a:ext cx="4572541" cy="93281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72217">
                  <a:extLst>
                    <a:ext uri="{9D8B030D-6E8A-4147-A177-3AD203B41FA5}">
                      <a16:colId xmlns:a16="http://schemas.microsoft.com/office/drawing/2014/main" val="3346284054"/>
                    </a:ext>
                  </a:extLst>
                </a:gridCol>
                <a:gridCol w="3700324">
                  <a:extLst>
                    <a:ext uri="{9D8B030D-6E8A-4147-A177-3AD203B41FA5}">
                      <a16:colId xmlns:a16="http://schemas.microsoft.com/office/drawing/2014/main" val="2480894488"/>
                    </a:ext>
                  </a:extLst>
                </a:gridCol>
              </a:tblGrid>
              <a:tr h="2276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/>
                        <a:t>浸透度</a:t>
                      </a:r>
                    </a:p>
                  </a:txBody>
                  <a:tcPr marL="74295" marR="74295" marT="37148" marB="3714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/>
                        <a:t>　　　　点</a:t>
                      </a:r>
                    </a:p>
                  </a:txBody>
                  <a:tcPr marL="74295" marR="74295" marT="37148" marB="3714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890482"/>
                  </a:ext>
                </a:extLst>
              </a:tr>
              <a:tr h="7052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/>
                        <a:t>理由</a:t>
                      </a:r>
                    </a:p>
                  </a:txBody>
                  <a:tcPr marL="74295" marR="7429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74295" marR="74295" marT="37148" marB="3714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042529"/>
                  </a:ext>
                </a:extLst>
              </a:tr>
            </a:tbl>
          </a:graphicData>
        </a:graphic>
      </p:graphicFrame>
      <p:sp>
        <p:nvSpPr>
          <p:cNvPr id="7" name="字幕 2">
            <a:extLst>
              <a:ext uri="{FF2B5EF4-FFF2-40B4-BE49-F238E27FC236}">
                <a16:creationId xmlns:a16="http://schemas.microsoft.com/office/drawing/2014/main" id="{94877089-CA70-40F9-83DD-8E51FBBFA1CE}"/>
              </a:ext>
            </a:extLst>
          </p:cNvPr>
          <p:cNvSpPr txBox="1">
            <a:spLocks/>
          </p:cNvSpPr>
          <p:nvPr/>
        </p:nvSpPr>
        <p:spPr>
          <a:xfrm>
            <a:off x="50492" y="2128729"/>
            <a:ext cx="4902508" cy="239898"/>
          </a:xfrm>
          <a:prstGeom prst="rect">
            <a:avLst/>
          </a:prstGeom>
        </p:spPr>
        <p:txBody>
          <a:bodyPr vert="horz" lIns="74295" tIns="37148" rIns="74295" bIns="37148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【WORK2】</a:t>
            </a:r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識学導入成功の定義～何を実現出来たら</a:t>
            </a:r>
            <a:r>
              <a:rPr lang="ja-JP" altLang="en-US" sz="97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“識学導入が成功した”</a:t>
            </a:r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といえるか？～</a:t>
            </a:r>
            <a:endParaRPr lang="en-US" altLang="ja-JP" sz="975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740D0AD-CA05-41B0-AF45-CDCC7768CFAC}"/>
              </a:ext>
            </a:extLst>
          </p:cNvPr>
          <p:cNvSpPr txBox="1"/>
          <p:nvPr/>
        </p:nvSpPr>
        <p:spPr>
          <a:xfrm>
            <a:off x="130404" y="2334536"/>
            <a:ext cx="4572541" cy="8418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ja-JP" altLang="en-US" sz="172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字幕 2">
            <a:extLst>
              <a:ext uri="{FF2B5EF4-FFF2-40B4-BE49-F238E27FC236}">
                <a16:creationId xmlns:a16="http://schemas.microsoft.com/office/drawing/2014/main" id="{D8FEF783-8F9B-4058-B7C5-BD9D9568E799}"/>
              </a:ext>
            </a:extLst>
          </p:cNvPr>
          <p:cNvSpPr txBox="1">
            <a:spLocks/>
          </p:cNvSpPr>
          <p:nvPr/>
        </p:nvSpPr>
        <p:spPr>
          <a:xfrm>
            <a:off x="52524" y="3312560"/>
            <a:ext cx="4847208" cy="239898"/>
          </a:xfrm>
          <a:prstGeom prst="rect">
            <a:avLst/>
          </a:prstGeom>
        </p:spPr>
        <p:txBody>
          <a:bodyPr vert="horz" lIns="74295" tIns="37148" rIns="74295" bIns="37148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【WORK4】</a:t>
            </a:r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浸透チェックシート</a:t>
            </a:r>
            <a:r>
              <a:rPr lang="en-US" altLang="ja-JP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より自社の</a:t>
            </a:r>
            <a:r>
              <a:rPr lang="en-US" altLang="ja-JP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”</a:t>
            </a:r>
            <a:r>
              <a:rPr lang="ja-JP" altLang="en-US" sz="97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不足</a:t>
            </a:r>
            <a:r>
              <a:rPr lang="en-US" altLang="ja-JP" sz="97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”</a:t>
            </a:r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lang="en-US" altLang="ja-JP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”</a:t>
            </a:r>
            <a:r>
              <a:rPr lang="ja-JP" altLang="en-US" sz="97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行動変化</a:t>
            </a:r>
            <a:r>
              <a:rPr lang="en-US" altLang="ja-JP" sz="97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”</a:t>
            </a:r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は何か？</a:t>
            </a:r>
            <a:endParaRPr lang="en-US" altLang="ja-JP" sz="975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字幕 2">
            <a:extLst>
              <a:ext uri="{FF2B5EF4-FFF2-40B4-BE49-F238E27FC236}">
                <a16:creationId xmlns:a16="http://schemas.microsoft.com/office/drawing/2014/main" id="{12F29354-0833-4C08-B56A-8DE7050F31CC}"/>
              </a:ext>
            </a:extLst>
          </p:cNvPr>
          <p:cNvSpPr txBox="1">
            <a:spLocks/>
          </p:cNvSpPr>
          <p:nvPr/>
        </p:nvSpPr>
        <p:spPr>
          <a:xfrm>
            <a:off x="5014402" y="765363"/>
            <a:ext cx="4847208" cy="239898"/>
          </a:xfrm>
          <a:prstGeom prst="rect">
            <a:avLst/>
          </a:prstGeom>
        </p:spPr>
        <p:txBody>
          <a:bodyPr vert="horz" lIns="74295" tIns="37148" rIns="74295" bIns="37148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【WORK3】 </a:t>
            </a:r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浸透チェックシート</a:t>
            </a:r>
            <a:r>
              <a:rPr lang="en-US" altLang="ja-JP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085CA03-FD55-40D6-9EDD-5FE5016DB206}"/>
              </a:ext>
            </a:extLst>
          </p:cNvPr>
          <p:cNvSpPr/>
          <p:nvPr/>
        </p:nvSpPr>
        <p:spPr>
          <a:xfrm>
            <a:off x="5065267" y="1040319"/>
            <a:ext cx="281311" cy="328966"/>
          </a:xfrm>
          <a:prstGeom prst="rect">
            <a:avLst/>
          </a:prstGeom>
          <a:solidFill>
            <a:srgbClr val="0B164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38" dirty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endParaRPr lang="ja-JP" altLang="en-US" sz="172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字幕 2">
            <a:extLst>
              <a:ext uri="{FF2B5EF4-FFF2-40B4-BE49-F238E27FC236}">
                <a16:creationId xmlns:a16="http://schemas.microsoft.com/office/drawing/2014/main" id="{4BE4DED8-A96E-48CB-A258-43FB6050FEAB}"/>
              </a:ext>
            </a:extLst>
          </p:cNvPr>
          <p:cNvSpPr txBox="1">
            <a:spLocks/>
          </p:cNvSpPr>
          <p:nvPr/>
        </p:nvSpPr>
        <p:spPr>
          <a:xfrm>
            <a:off x="5367850" y="1099840"/>
            <a:ext cx="2994534" cy="328966"/>
          </a:xfrm>
          <a:prstGeom prst="rect">
            <a:avLst/>
          </a:prstGeom>
        </p:spPr>
        <p:txBody>
          <a:bodyPr vert="horz" lIns="74295" tIns="37148" rIns="74295" bIns="37148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ルールをベースとした組織運営が出来ている</a:t>
            </a:r>
            <a:endParaRPr lang="en-US" altLang="ja-JP" sz="975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351C7DB-AF5C-4A0F-A6CB-B2B55BAE134C}"/>
              </a:ext>
            </a:extLst>
          </p:cNvPr>
          <p:cNvSpPr txBox="1"/>
          <p:nvPr/>
        </p:nvSpPr>
        <p:spPr>
          <a:xfrm>
            <a:off x="5058792" y="1539455"/>
            <a:ext cx="4736039" cy="6811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1138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目指す状態</a:t>
            </a:r>
            <a:endParaRPr lang="en-US" altLang="ja-JP" sz="1138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・全社姿勢のルール、部署（チーム）単位の姿勢のルールが存在し浸透している。</a:t>
            </a:r>
            <a:endParaRPr lang="en-US" altLang="ja-JP" sz="894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94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・ルール違反があった場合、直属の上司が必ず指摘をしている。</a:t>
            </a:r>
            <a:endParaRPr lang="en-US" altLang="ja-JP" sz="894" dirty="0">
              <a:solidFill>
                <a:srgbClr val="4D4D4D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94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・ルールエラーの情報が上に上がる仕組みが構築されている。</a:t>
            </a:r>
            <a:endParaRPr lang="en-US" altLang="ja-JP" sz="900" dirty="0">
              <a:solidFill>
                <a:srgbClr val="4D4D4D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21" name="字幕 2">
            <a:extLst>
              <a:ext uri="{FF2B5EF4-FFF2-40B4-BE49-F238E27FC236}">
                <a16:creationId xmlns:a16="http://schemas.microsoft.com/office/drawing/2014/main" id="{E87EF9B9-4227-492E-98BE-F9EEDFD3D396}"/>
              </a:ext>
            </a:extLst>
          </p:cNvPr>
          <p:cNvSpPr txBox="1">
            <a:spLocks/>
          </p:cNvSpPr>
          <p:nvPr/>
        </p:nvSpPr>
        <p:spPr>
          <a:xfrm>
            <a:off x="4968724" y="2457065"/>
            <a:ext cx="4572541" cy="221033"/>
          </a:xfrm>
          <a:prstGeom prst="rect">
            <a:avLst/>
          </a:prstGeom>
        </p:spPr>
        <p:txBody>
          <a:bodyPr vert="horz" lIns="74295" tIns="37148" rIns="74295" bIns="37148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97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チェックポイント </a:t>
            </a:r>
            <a:r>
              <a:rPr lang="en-US" altLang="ja-JP" sz="97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97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達成できているフェーズにはチェックを入れて下さい。</a:t>
            </a:r>
            <a:endParaRPr lang="en-US" altLang="ja-JP" sz="975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22" name="表 21">
            <a:extLst>
              <a:ext uri="{FF2B5EF4-FFF2-40B4-BE49-F238E27FC236}">
                <a16:creationId xmlns:a16="http://schemas.microsoft.com/office/drawing/2014/main" id="{45A5B145-F60E-4813-8A38-AF34061B9B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885262"/>
              </p:ext>
            </p:extLst>
          </p:nvPr>
        </p:nvGraphicFramePr>
        <p:xfrm>
          <a:off x="5058792" y="2674902"/>
          <a:ext cx="4716804" cy="407300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31906">
                  <a:extLst>
                    <a:ext uri="{9D8B030D-6E8A-4147-A177-3AD203B41FA5}">
                      <a16:colId xmlns:a16="http://schemas.microsoft.com/office/drawing/2014/main" val="2554713431"/>
                    </a:ext>
                  </a:extLst>
                </a:gridCol>
                <a:gridCol w="1606419">
                  <a:extLst>
                    <a:ext uri="{9D8B030D-6E8A-4147-A177-3AD203B41FA5}">
                      <a16:colId xmlns:a16="http://schemas.microsoft.com/office/drawing/2014/main" val="3905097631"/>
                    </a:ext>
                  </a:extLst>
                </a:gridCol>
                <a:gridCol w="446713">
                  <a:extLst>
                    <a:ext uri="{9D8B030D-6E8A-4147-A177-3AD203B41FA5}">
                      <a16:colId xmlns:a16="http://schemas.microsoft.com/office/drawing/2014/main" val="1454468253"/>
                    </a:ext>
                  </a:extLst>
                </a:gridCol>
                <a:gridCol w="2231766">
                  <a:extLst>
                    <a:ext uri="{9D8B030D-6E8A-4147-A177-3AD203B41FA5}">
                      <a16:colId xmlns:a16="http://schemas.microsoft.com/office/drawing/2014/main" val="2670569959"/>
                    </a:ext>
                  </a:extLst>
                </a:gridCol>
              </a:tblGrid>
              <a:tr h="21613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ja-JP" altLang="en-US" sz="6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フェーズ</a:t>
                      </a:r>
                      <a:endParaRPr lang="ja-JP" sz="6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2135" marR="42135" marT="0" marB="0" anchor="ctr">
                    <a:solidFill>
                      <a:srgbClr val="0B16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ja-JP" sz="700" kern="100" dirty="0">
                          <a:effectLst/>
                        </a:rPr>
                        <a:t>項目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2135" marR="42135" marT="0" marB="0" anchor="ctr">
                    <a:solidFill>
                      <a:srgbClr val="0B16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ja-JP" sz="700" kern="100" dirty="0">
                          <a:effectLst/>
                        </a:rPr>
                        <a:t>チェック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2135" marR="42135" marT="0" marB="0" anchor="ctr">
                    <a:solidFill>
                      <a:srgbClr val="0B16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ja-JP" altLang="en-US" sz="700" kern="100" dirty="0">
                          <a:effectLst/>
                        </a:rPr>
                        <a:t>現状の</a:t>
                      </a:r>
                      <a:r>
                        <a:rPr lang="ja-JP" sz="700" kern="100" dirty="0">
                          <a:effectLst/>
                        </a:rPr>
                        <a:t>自己分析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2135" marR="42135" marT="0" marB="0" anchor="ctr">
                    <a:solidFill>
                      <a:srgbClr val="0B16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626536"/>
                  </a:ext>
                </a:extLst>
              </a:tr>
              <a:tr h="59521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600" kern="100">
                          <a:effectLst/>
                        </a:rPr>
                        <a:t>01</a:t>
                      </a:r>
                      <a:endParaRPr lang="ja-JP" sz="7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2135" marR="42135" marT="0" marB="0" anchor="ctr">
                    <a:solidFill>
                      <a:srgbClr val="0B164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800" dirty="0">
                          <a:solidFill>
                            <a:srgbClr val="4D4D4D"/>
                          </a:solidFill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全社共通ルール（姿勢のルール）がない。</a:t>
                      </a:r>
                      <a:endParaRPr lang="en-US" altLang="ja-JP" sz="800" dirty="0">
                        <a:solidFill>
                          <a:srgbClr val="4D4D4D"/>
                        </a:solidFill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42135" marR="4213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kern="100" dirty="0">
                          <a:effectLst/>
                        </a:rPr>
                        <a:t>□</a:t>
                      </a:r>
                      <a:endParaRPr lang="ja-JP" alt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2135" marR="421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</a:pPr>
                      <a:r>
                        <a:rPr lang="en-US" sz="700" kern="100" dirty="0">
                          <a:effectLst/>
                        </a:rPr>
                        <a:t> </a:t>
                      </a:r>
                      <a:endParaRPr lang="ja-JP" sz="7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2135" marR="42135" marT="0" marB="0" anchor="ctr"/>
                </a:tc>
                <a:extLst>
                  <a:ext uri="{0D108BD9-81ED-4DB2-BD59-A6C34878D82A}">
                    <a16:rowId xmlns:a16="http://schemas.microsoft.com/office/drawing/2014/main" val="2240975147"/>
                  </a:ext>
                </a:extLst>
              </a:tr>
              <a:tr h="62366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600" kern="100">
                          <a:effectLst/>
                        </a:rPr>
                        <a:t>02</a:t>
                      </a:r>
                      <a:endParaRPr lang="ja-JP" sz="7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2135" marR="42135" marT="0" marB="0" anchor="ctr">
                    <a:solidFill>
                      <a:srgbClr val="0B164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800" dirty="0">
                          <a:solidFill>
                            <a:srgbClr val="4D4D4D"/>
                          </a:solidFill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講師から</a:t>
                      </a:r>
                      <a:r>
                        <a:rPr lang="en-US" altLang="ja-JP" sz="800" dirty="0">
                          <a:solidFill>
                            <a:srgbClr val="4D4D4D"/>
                          </a:solidFill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OK</a:t>
                      </a:r>
                      <a:r>
                        <a:rPr lang="ja-JP" altLang="en-US" sz="800" dirty="0">
                          <a:solidFill>
                            <a:srgbClr val="4D4D4D"/>
                          </a:solidFill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が出ている全社姿勢のルールがある。</a:t>
                      </a:r>
                      <a:endParaRPr lang="en-US" altLang="ja-JP" sz="800" dirty="0">
                        <a:solidFill>
                          <a:srgbClr val="4D4D4D"/>
                        </a:solidFill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42135" marR="4213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kern="100" dirty="0">
                          <a:effectLst/>
                        </a:rPr>
                        <a:t>□</a:t>
                      </a:r>
                      <a:endParaRPr lang="ja-JP" altLang="ja-JP" sz="900" kern="100" dirty="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</a:pP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2135" marR="421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</a:pPr>
                      <a:r>
                        <a:rPr lang="en-US" sz="700" kern="100">
                          <a:effectLst/>
                        </a:rPr>
                        <a:t> </a:t>
                      </a:r>
                      <a:endParaRPr lang="ja-JP" sz="7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2135" marR="42135" marT="0" marB="0" anchor="ctr"/>
                </a:tc>
                <a:extLst>
                  <a:ext uri="{0D108BD9-81ED-4DB2-BD59-A6C34878D82A}">
                    <a16:rowId xmlns:a16="http://schemas.microsoft.com/office/drawing/2014/main" val="4048644181"/>
                  </a:ext>
                </a:extLst>
              </a:tr>
              <a:tr h="55041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600" kern="100">
                          <a:effectLst/>
                        </a:rPr>
                        <a:t>03</a:t>
                      </a:r>
                      <a:endParaRPr lang="ja-JP" sz="7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2135" marR="42135" marT="0" marB="0" anchor="ctr">
                    <a:solidFill>
                      <a:srgbClr val="0B164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800" dirty="0">
                          <a:solidFill>
                            <a:srgbClr val="4D4D4D"/>
                          </a:solidFill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ルールの存在とその在りか（確認できる場所）全社員が把握できている。</a:t>
                      </a:r>
                      <a:endParaRPr lang="en-US" altLang="ja-JP" sz="800" dirty="0">
                        <a:solidFill>
                          <a:srgbClr val="4D4D4D"/>
                        </a:solidFill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42135" marR="4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900" kern="100" dirty="0">
                          <a:effectLst/>
                        </a:rPr>
                        <a:t>□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2135" marR="421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</a:pPr>
                      <a:r>
                        <a:rPr lang="en-US" sz="700" kern="100" dirty="0">
                          <a:effectLst/>
                        </a:rPr>
                        <a:t> </a:t>
                      </a:r>
                      <a:endParaRPr lang="ja-JP" sz="7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2135" marR="42135" marT="0" marB="0" anchor="ctr"/>
                </a:tc>
                <a:extLst>
                  <a:ext uri="{0D108BD9-81ED-4DB2-BD59-A6C34878D82A}">
                    <a16:rowId xmlns:a16="http://schemas.microsoft.com/office/drawing/2014/main" val="2692766779"/>
                  </a:ext>
                </a:extLst>
              </a:tr>
              <a:tr h="66626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600" kern="100">
                          <a:effectLst/>
                        </a:rPr>
                        <a:t>04</a:t>
                      </a:r>
                      <a:endParaRPr lang="ja-JP" sz="7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2135" marR="42135" marT="0" marB="0" anchor="ctr">
                    <a:solidFill>
                      <a:srgbClr val="0B164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800" dirty="0">
                          <a:solidFill>
                            <a:srgbClr val="4D4D4D"/>
                          </a:solidFill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ルール違反者がいた場合、上司による指摘が実行されており、　　　　　　　　全社姿勢のルールが浸透している。</a:t>
                      </a:r>
                      <a:endParaRPr lang="en-US" altLang="ja-JP" sz="800" dirty="0">
                        <a:solidFill>
                          <a:srgbClr val="4D4D4D"/>
                        </a:solidFill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42135" marR="4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900" kern="100" dirty="0">
                          <a:effectLst/>
                        </a:rPr>
                        <a:t>□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2135" marR="421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</a:pPr>
                      <a:r>
                        <a:rPr lang="en-US" sz="700" kern="100" dirty="0">
                          <a:effectLst/>
                        </a:rPr>
                        <a:t> </a:t>
                      </a:r>
                      <a:endParaRPr lang="ja-JP" sz="7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2135" marR="42135" marT="0" marB="0" anchor="ctr"/>
                </a:tc>
                <a:extLst>
                  <a:ext uri="{0D108BD9-81ED-4DB2-BD59-A6C34878D82A}">
                    <a16:rowId xmlns:a16="http://schemas.microsoft.com/office/drawing/2014/main" val="366941539"/>
                  </a:ext>
                </a:extLst>
              </a:tr>
              <a:tr h="74616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600" kern="100">
                          <a:effectLst/>
                        </a:rPr>
                        <a:t>05</a:t>
                      </a:r>
                      <a:endParaRPr lang="ja-JP" sz="7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2135" marR="42135" marT="0" marB="0" anchor="ctr">
                    <a:solidFill>
                      <a:srgbClr val="0B164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800" dirty="0">
                          <a:solidFill>
                            <a:srgbClr val="4D4D4D"/>
                          </a:solidFill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部署単位での姿勢のルールが講師から</a:t>
                      </a:r>
                      <a:r>
                        <a:rPr lang="en-US" altLang="ja-JP" sz="800" dirty="0">
                          <a:solidFill>
                            <a:srgbClr val="4D4D4D"/>
                          </a:solidFill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OK</a:t>
                      </a:r>
                      <a:r>
                        <a:rPr lang="ja-JP" altLang="en-US" sz="800" dirty="0">
                          <a:solidFill>
                            <a:srgbClr val="4D4D4D"/>
                          </a:solidFill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が出て、運用開始できている</a:t>
                      </a:r>
                      <a:endParaRPr lang="ja-JP" sz="7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2135" marR="4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900" kern="100" dirty="0">
                          <a:effectLst/>
                        </a:rPr>
                        <a:t>□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2135" marR="421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</a:pPr>
                      <a:r>
                        <a:rPr lang="en-US" sz="700" kern="100" dirty="0">
                          <a:effectLst/>
                        </a:rPr>
                        <a:t> </a:t>
                      </a:r>
                      <a:endParaRPr lang="ja-JP" sz="7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2135" marR="42135" marT="0" marB="0" anchor="ctr"/>
                </a:tc>
                <a:extLst>
                  <a:ext uri="{0D108BD9-81ED-4DB2-BD59-A6C34878D82A}">
                    <a16:rowId xmlns:a16="http://schemas.microsoft.com/office/drawing/2014/main" val="3386661282"/>
                  </a:ext>
                </a:extLst>
              </a:tr>
              <a:tr h="67514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600" kern="100" dirty="0">
                          <a:effectLst/>
                        </a:rPr>
                        <a:t>06</a:t>
                      </a:r>
                      <a:endParaRPr lang="ja-JP" sz="7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2135" marR="42135" marT="0" marB="0" anchor="ctr">
                    <a:solidFill>
                      <a:srgbClr val="0B164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800" dirty="0">
                          <a:solidFill>
                            <a:srgbClr val="4D4D4D"/>
                          </a:solidFill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ルールに不備があった場合、情報が上に上がるシステムが構築されており、 ルール遵守に向けて正しい運用ができている。</a:t>
                      </a:r>
                      <a:endParaRPr lang="en-US" altLang="ja-JP" sz="800" dirty="0">
                        <a:solidFill>
                          <a:srgbClr val="4D4D4D"/>
                        </a:solidFill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42135" marR="4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900" kern="100" dirty="0">
                          <a:effectLst/>
                        </a:rPr>
                        <a:t>□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2135" marR="421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</a:pPr>
                      <a:r>
                        <a:rPr lang="en-US" sz="700" kern="100" dirty="0">
                          <a:effectLst/>
                        </a:rPr>
                        <a:t> </a:t>
                      </a:r>
                      <a:endParaRPr lang="ja-JP" sz="7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2135" marR="42135" marT="0" marB="0" anchor="ctr"/>
                </a:tc>
                <a:extLst>
                  <a:ext uri="{0D108BD9-81ED-4DB2-BD59-A6C34878D82A}">
                    <a16:rowId xmlns:a16="http://schemas.microsoft.com/office/drawing/2014/main" val="3974216904"/>
                  </a:ext>
                </a:extLst>
              </a:tr>
            </a:tbl>
          </a:graphicData>
        </a:graphic>
      </p:graphicFrame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2B21C1B-2DA3-4462-812B-78DB0518955B}"/>
              </a:ext>
            </a:extLst>
          </p:cNvPr>
          <p:cNvSpPr txBox="1"/>
          <p:nvPr/>
        </p:nvSpPr>
        <p:spPr>
          <a:xfrm>
            <a:off x="130404" y="3536002"/>
            <a:ext cx="4572541" cy="6749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不足</a:t>
            </a:r>
            <a:r>
              <a:rPr lang="en-US" altLang="ja-JP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endParaRPr lang="ja-JP" altLang="en-US" sz="172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58B9BA9-B204-4386-91EE-03E42FE4EEF8}"/>
              </a:ext>
            </a:extLst>
          </p:cNvPr>
          <p:cNvSpPr txBox="1"/>
          <p:nvPr/>
        </p:nvSpPr>
        <p:spPr>
          <a:xfrm>
            <a:off x="130404" y="4343300"/>
            <a:ext cx="4572541" cy="6749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行動変化</a:t>
            </a:r>
            <a:r>
              <a:rPr lang="en-US" altLang="ja-JP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endParaRPr lang="ja-JP" altLang="en-US" sz="172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4660925-CD46-4FE1-9C00-817C1B7EFB3F}"/>
              </a:ext>
            </a:extLst>
          </p:cNvPr>
          <p:cNvSpPr txBox="1"/>
          <p:nvPr/>
        </p:nvSpPr>
        <p:spPr>
          <a:xfrm>
            <a:off x="130403" y="5171454"/>
            <a:ext cx="4572541" cy="15913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メモ欄</a:t>
            </a:r>
            <a:r>
              <a:rPr lang="en-US" altLang="ja-JP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endParaRPr lang="ja-JP" altLang="en-US" sz="172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6337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</TotalTime>
  <Words>314</Words>
  <Application>Microsoft Office PowerPoint</Application>
  <PresentationFormat>A4 210 x 297 mm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メイリオ</vt:lpstr>
      <vt:lpstr>游ゴシック</vt:lpstr>
      <vt:lpstr>游明朝</vt:lpstr>
      <vt:lpstr>Arial</vt:lpstr>
      <vt:lpstr>Calibri</vt:lpstr>
      <vt:lpstr>Calibri Light</vt:lpstr>
      <vt:lpstr>Century</vt:lpstr>
      <vt:lpstr>Office テーマ</vt:lpstr>
      <vt:lpstr>「識学浸透を成功に導く押さえるべき4大テーマ」ワークシート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「識学浸透を成功に導く押さえるべき4大ポイント」ワークシート</dc:title>
  <dc:creator>山下智史</dc:creator>
  <cp:lastModifiedBy>株式会社識学</cp:lastModifiedBy>
  <cp:revision>14</cp:revision>
  <cp:lastPrinted>2020-09-03T08:30:57Z</cp:lastPrinted>
  <dcterms:created xsi:type="dcterms:W3CDTF">2020-09-03T05:50:12Z</dcterms:created>
  <dcterms:modified xsi:type="dcterms:W3CDTF">2021-03-30T06:47:08Z</dcterms:modified>
</cp:coreProperties>
</file>